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80" r:id="rId20"/>
    <p:sldId id="281" r:id="rId21"/>
    <p:sldId id="286" r:id="rId22"/>
    <p:sldId id="282" r:id="rId23"/>
    <p:sldId id="284" r:id="rId24"/>
    <p:sldId id="285" r:id="rId25"/>
    <p:sldId id="288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CDD251EA-51A5-478F-B1C5-69F575506B20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179A20E-E734-45C1-8D27-DAF945364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00E24-A01F-4293-A875-21D63E4DB99D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A2F5-9569-4AD3-B7A5-6627ADAA9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24975-1B08-417E-B21C-A6C00A7E1738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562B8-DB8B-4F4A-ACB9-D64F83FCA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0BC5B-A70A-4559-B23D-E79AB7BA5DEA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F5617-D79A-45C7-8858-916054496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CBF0F-C563-4A00-B6CB-FEE884FC7050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A9C93-D05A-4F21-856D-BAC159258A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A8320-2411-41BB-93B7-36196FCBCC0F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FCD3F-5766-47F0-B623-AA215E9AD3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C9C43-F33F-415F-9383-833F6E64C007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B47AC45B-C61C-4B25-A209-B9944C7E6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05B45-F3FC-4800-9E4E-C44A02871AE0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4D1F4-FD81-45D7-A346-B22B78AEF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D2637-BAE0-43CF-B713-4E1FCDE9F905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19578-110D-48EF-A707-435E92B03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4E2B5586-4974-4539-B11D-72A9BD947D7F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3DC9862C-E4C4-4160-BB1D-7BDDCF3B7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A38B28E4-62BB-4E48-86C8-6CB928B78518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C24E4655-56BD-46F8-A8C0-0BC7646B0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666021-67A5-4365-8B3D-D0F047BBDE2B}" type="datetimeFigureOut">
              <a:rPr lang="ru-RU"/>
              <a:pPr>
                <a:defRPr/>
              </a:pPr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816E6E-4D9B-4670-B49F-7E1FFEC18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3" r:id="rId6"/>
    <p:sldLayoutId id="2147483682" r:id="rId7"/>
    <p:sldLayoutId id="2147483689" r:id="rId8"/>
    <p:sldLayoutId id="2147483690" r:id="rId9"/>
    <p:sldLayoutId id="2147483681" r:id="rId10"/>
    <p:sldLayoutId id="2147483680" r:id="rId11"/>
  </p:sldLayoutIdLst>
  <p:txStyles>
    <p:titleStyle>
      <a:lvl1pPr marL="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Адаптация ребенка</a:t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условиям  дошкольного учреждения </a:t>
            </a:r>
            <a:endParaRPr lang="ru-RU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2780928"/>
            <a:ext cx="4680520" cy="3240360"/>
          </a:xfrm>
        </p:spPr>
        <p:txBody>
          <a:bodyPr>
            <a:normAutofit fontScale="400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sz="9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sz="9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9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Педагог-психолог ДОУ № 48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9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Гарафетдинова Г.Ф.</a:t>
            </a:r>
            <a:endParaRPr lang="ru-RU" sz="9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714625"/>
            <a:ext cx="3792538" cy="367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179388" y="-171450"/>
            <a:ext cx="8785225" cy="68151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C00000"/>
                </a:solidFill>
              </a:rPr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Средняя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степень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– </a:t>
            </a:r>
            <a:r>
              <a:rPr lang="ru-RU" b="1" dirty="0" smtClean="0"/>
              <a:t>       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сдвиги нормализуются  в   течение   месяца: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  есть признаки психического стресса                    у ребенка;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  может 1-2 раза заболеть без осложнений длительностью 5-7 дней.</a:t>
            </a:r>
          </a:p>
          <a:p>
            <a:pPr>
              <a:buFontTx/>
              <a:buChar char="-"/>
            </a:pP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5" name="Рисунок 4" descr="http://korablik21.com/uploads/posts/2009-12/1261763647_det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077072"/>
            <a:ext cx="5000660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5" y="0"/>
            <a:ext cx="8928992" cy="6858001"/>
          </a:xfrm>
        </p:spPr>
        <p:txBody>
          <a:bodyPr>
            <a:normAutofit fontScale="92500" lnSpcReduction="1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  Тяжелая </a:t>
            </a:r>
            <a:r>
              <a:rPr lang="ru-RU" b="1" dirty="0" smtClean="0">
                <a:solidFill>
                  <a:srgbClr val="C00000"/>
                </a:solidFill>
              </a:rPr>
              <a:t>адаптация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002060"/>
                </a:solidFill>
              </a:rPr>
              <a:t>длится от 2 до 6 месяцев:</a:t>
            </a:r>
            <a:endParaRPr lang="ru-RU" dirty="0" smtClean="0"/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ребенок часто болеет;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теряет  уже  полученные навыки,                         н-р, ребенок  может  забывать  новые  слова, демонстрировать  мнимое   неумение  есть  ложкой;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может </a:t>
            </a:r>
            <a:r>
              <a:rPr lang="ru-RU" b="1" dirty="0" smtClean="0">
                <a:solidFill>
                  <a:srgbClr val="002060"/>
                </a:solidFill>
              </a:rPr>
              <a:t>наступить как </a:t>
            </a:r>
            <a:r>
              <a:rPr lang="ru-RU" b="1" dirty="0" smtClean="0">
                <a:solidFill>
                  <a:srgbClr val="002060"/>
                </a:solidFill>
              </a:rPr>
              <a:t>физическое, </a:t>
            </a:r>
            <a:r>
              <a:rPr lang="ru-RU" b="1" dirty="0" smtClean="0">
                <a:solidFill>
                  <a:srgbClr val="002060"/>
                </a:solidFill>
              </a:rPr>
              <a:t>так  и психическое истощение организма.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 Психосоматические  </a:t>
            </a:r>
            <a:r>
              <a:rPr lang="ru-RU" b="1" dirty="0" smtClean="0">
                <a:solidFill>
                  <a:srgbClr val="C00000"/>
                </a:solidFill>
              </a:rPr>
              <a:t>расстройства: частые заболевания, заикание, энурез </a:t>
            </a:r>
            <a:r>
              <a:rPr lang="ru-RU" b="1" dirty="0" smtClean="0">
                <a:solidFill>
                  <a:srgbClr val="C00000"/>
                </a:solidFill>
              </a:rPr>
              <a:t>...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!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Если у ребенка наблюдается психосоматическое расстройство, следует немедленно обратиться к детскому неврологу!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48056" indent="-384048" fontAlgn="auto">
              <a:spcAft>
                <a:spcPts val="0"/>
              </a:spcAft>
              <a:buFontTx/>
              <a:buChar char="-"/>
              <a:defRPr/>
            </a:pPr>
            <a:endParaRPr lang="ru-RU" dirty="0" smtClean="0">
              <a:solidFill>
                <a:srgbClr val="C0000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21400"/>
          </a:xfrm>
        </p:spPr>
        <p:txBody>
          <a:bodyPr>
            <a:normAutofit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Только согласованная работа родителей  и  сотрудников детского сада поможет детям благополучно и без осложнений  приспособиться к новым  условиям  в  их  жизни!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852936"/>
            <a:ext cx="5940425" cy="3794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42875"/>
            <a:ext cx="8858250" cy="6715125"/>
          </a:xfrm>
        </p:spPr>
        <p:txBody>
          <a:bodyPr>
            <a:normAutofit fontScale="92500" lnSpcReduction="10000"/>
          </a:bodyPr>
          <a:lstStyle/>
          <a:p>
            <a:pPr marL="448056" indent="-384048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500" b="1" dirty="0" smtClean="0">
                <a:solidFill>
                  <a:schemeClr val="accent2">
                    <a:lumMod val="75000"/>
                  </a:schemeClr>
                </a:solidFill>
              </a:rPr>
              <a:t>Причины трудной адаптации:</a:t>
            </a:r>
          </a:p>
          <a:p>
            <a:pPr marL="578358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1.  Неподготовленность родителей  и  ребенка к этому событию. </a:t>
            </a:r>
            <a:r>
              <a:rPr lang="ru-RU" b="1" u="sng" dirty="0" smtClean="0">
                <a:solidFill>
                  <a:srgbClr val="C00000"/>
                </a:solidFill>
              </a:rPr>
              <a:t>Маме необходимо отложить выход на работу до  тех  пор, пока  ребенок   не адаптируется  к  детскому  саду!</a:t>
            </a:r>
          </a:p>
          <a:p>
            <a:pPr marL="578358" indent="-514350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marL="578358" indent="-514350" fontAlgn="auto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2.  Мама</a:t>
            </a:r>
            <a:r>
              <a:rPr lang="ru-RU" b="1" dirty="0" smtClean="0">
                <a:solidFill>
                  <a:srgbClr val="002060"/>
                </a:solidFill>
              </a:rPr>
              <a:t>, бабушка, да и все другие взрослые, участвующие в воспитании ребенка, </a:t>
            </a:r>
            <a:r>
              <a:rPr lang="ru-RU" b="1" u="sng" dirty="0" smtClean="0">
                <a:solidFill>
                  <a:srgbClr val="C00000"/>
                </a:solidFill>
              </a:rPr>
              <a:t>должны  быть  уверенны  в  том, что поступают правильно, </a:t>
            </a:r>
            <a:r>
              <a:rPr lang="ru-RU" b="1" dirty="0" smtClean="0">
                <a:solidFill>
                  <a:srgbClr val="002060"/>
                </a:solidFill>
              </a:rPr>
              <a:t>определяя ребенка в детский сад.  </a:t>
            </a:r>
          </a:p>
          <a:p>
            <a:pPr marL="578358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    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Спокойная, уравновешенная, бодрая мама  должна  быть  примером положительного отношения  к  этому событию!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260350"/>
            <a:ext cx="8786813" cy="6383338"/>
          </a:xfrm>
        </p:spPr>
        <p:txBody>
          <a:bodyPr>
            <a:normAutofit fontScale="92500" lnSpcReduction="2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3</a:t>
            </a:r>
            <a:r>
              <a:rPr lang="ru-RU" dirty="0" smtClean="0"/>
              <a:t>. </a:t>
            </a:r>
            <a:r>
              <a:rPr lang="ru-RU" b="1" dirty="0" smtClean="0">
                <a:solidFill>
                  <a:srgbClr val="FF0000"/>
                </a:solidFill>
              </a:rPr>
              <a:t>Отсутствие  или несоблюдение дома режима  дня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близкого к режиму в детском саду.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4</a:t>
            </a:r>
            <a:r>
              <a:rPr lang="ru-RU" b="1" dirty="0" smtClean="0">
                <a:solidFill>
                  <a:srgbClr val="002060"/>
                </a:solidFill>
              </a:rPr>
              <a:t>. Трудно адаптируются дети, чьи мамы эмоционально  неуравновешенны, раздражительны, не находят тепла, любви, добрых слов для своего ребенка в этот нелегкий период.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5</a:t>
            </a:r>
            <a:r>
              <a:rPr lang="ru-RU" b="1" dirty="0" smtClean="0">
                <a:solidFill>
                  <a:srgbClr val="002060"/>
                </a:solidFill>
              </a:rPr>
              <a:t>. С трудом привыкают к детскому саду </a:t>
            </a:r>
            <a:r>
              <a:rPr lang="ru-RU" b="1" dirty="0" smtClean="0">
                <a:solidFill>
                  <a:srgbClr val="C00000"/>
                </a:solidFill>
              </a:rPr>
              <a:t>нервно и физически ослабленные дети, часто болеющие.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6</a:t>
            </a:r>
            <a:r>
              <a:rPr lang="ru-RU" b="1" dirty="0" smtClean="0">
                <a:solidFill>
                  <a:srgbClr val="002060"/>
                </a:solidFill>
              </a:rPr>
              <a:t>. Трудно  привыкают  </a:t>
            </a:r>
            <a:r>
              <a:rPr lang="ru-RU" b="1" dirty="0" smtClean="0">
                <a:solidFill>
                  <a:srgbClr val="C00000"/>
                </a:solidFill>
              </a:rPr>
              <a:t>чрезмерно опекаемые  и  единственные дети.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6690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7. </a:t>
            </a:r>
            <a:r>
              <a:rPr lang="ru-RU" b="1" dirty="0" smtClean="0">
                <a:solidFill>
                  <a:srgbClr val="002060"/>
                </a:solidFill>
              </a:rPr>
              <a:t>На тяжесть адаптации может повлиять </a:t>
            </a:r>
            <a:r>
              <a:rPr lang="ru-RU" b="1" dirty="0" smtClean="0">
                <a:solidFill>
                  <a:srgbClr val="C00000"/>
                </a:solidFill>
              </a:rPr>
              <a:t>неблагоприятный  предыдущий  опыт адаптации ребенка: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-  </a:t>
            </a:r>
            <a:r>
              <a:rPr lang="ru-RU" b="1" dirty="0" smtClean="0">
                <a:solidFill>
                  <a:srgbClr val="002060"/>
                </a:solidFill>
              </a:rPr>
              <a:t>госпитализация без родителей, особенно  в  период  от  </a:t>
            </a:r>
            <a:r>
              <a:rPr lang="ru-RU" b="1" dirty="0" smtClean="0">
                <a:solidFill>
                  <a:srgbClr val="C00000"/>
                </a:solidFill>
              </a:rPr>
              <a:t>6 мес. до 1 г.6 мес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 - </a:t>
            </a:r>
            <a:r>
              <a:rPr lang="ru-RU" b="1" dirty="0" smtClean="0">
                <a:solidFill>
                  <a:srgbClr val="002060"/>
                </a:solidFill>
              </a:rPr>
              <a:t>длительное проживание </a:t>
            </a:r>
            <a:r>
              <a:rPr lang="ru-RU" b="1" dirty="0" smtClean="0">
                <a:solidFill>
                  <a:srgbClr val="002060"/>
                </a:solidFill>
              </a:rPr>
              <a:t>ребенка  у  бабушки  вдали от мамы;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 - недавний переезд на новое место жительства;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2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6436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rgbClr val="002060"/>
                </a:solidFill>
              </a:rPr>
              <a:t>8.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Отсутствие социальной готовности ребенка 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к  общению со сверстниками  и взрослыми, непринадлежащими к кругу </a:t>
            </a:r>
            <a:r>
              <a:rPr lang="ru-RU" b="1" dirty="0" smtClean="0">
                <a:solidFill>
                  <a:srgbClr val="C00000"/>
                </a:solidFill>
              </a:rPr>
              <a:t>семьи, 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когда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 ребенка отсутствует опыт общения с детьми и взрослыми, потому что семья ведет уединенный, отгороженный образ жизни, и  мама никогда не оставляла ребенка под присмотром других  членов семьи.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5888"/>
            <a:ext cx="8229600" cy="6742112"/>
          </a:xfrm>
        </p:spPr>
        <p:txBody>
          <a:bodyPr>
            <a:normAutofit fontScale="92500"/>
          </a:bodyPr>
          <a:lstStyle/>
          <a:p>
            <a:pPr marL="448056" indent="-384048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Организация  адаптации  в  </a:t>
            </a:r>
            <a:r>
              <a:rPr lang="ru-RU" b="1" dirty="0" smtClean="0">
                <a:solidFill>
                  <a:srgbClr val="C00000"/>
                </a:solidFill>
              </a:rPr>
              <a:t>ДОУ: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В период острой фазы адаптации </a:t>
            </a:r>
            <a:r>
              <a:rPr lang="ru-RU" b="1" dirty="0" smtClean="0">
                <a:solidFill>
                  <a:srgbClr val="002060"/>
                </a:solidFill>
              </a:rPr>
              <a:t>(в течение первого месяца посещения ДОУ)с </a:t>
            </a:r>
            <a:r>
              <a:rPr lang="ru-RU" b="1" dirty="0" smtClean="0">
                <a:solidFill>
                  <a:srgbClr val="002060"/>
                </a:solidFill>
              </a:rPr>
              <a:t>детьми </a:t>
            </a:r>
            <a:r>
              <a:rPr lang="ru-RU" b="1" u="sng" dirty="0" smtClean="0">
                <a:solidFill>
                  <a:srgbClr val="FF0000"/>
                </a:solidFill>
              </a:rPr>
              <a:t>не проводятся медицинские процедуры </a:t>
            </a:r>
            <a:r>
              <a:rPr lang="ru-RU" b="1" dirty="0" smtClean="0">
                <a:solidFill>
                  <a:srgbClr val="002060"/>
                </a:solidFill>
              </a:rPr>
              <a:t>(</a:t>
            </a:r>
            <a:r>
              <a:rPr lang="ru-RU" b="1" dirty="0" smtClean="0">
                <a:solidFill>
                  <a:srgbClr val="002060"/>
                </a:solidFill>
              </a:rPr>
              <a:t>обследование врача-офтальмолога, </a:t>
            </a:r>
            <a:r>
              <a:rPr lang="ru-RU" b="1" dirty="0" smtClean="0">
                <a:solidFill>
                  <a:srgbClr val="002060"/>
                </a:solidFill>
              </a:rPr>
              <a:t>лечение) во избежание срыва адаптации!</a:t>
            </a:r>
          </a:p>
          <a:p>
            <a:pPr marL="448056" indent="-384048" fontAlgn="auto">
              <a:spcAft>
                <a:spcPts val="0"/>
              </a:spcAft>
              <a:buNone/>
              <a:defRPr/>
            </a:pPr>
            <a:endParaRPr lang="ru-RU" b="1" dirty="0" smtClean="0"/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Организуется </a:t>
            </a:r>
            <a:r>
              <a:rPr lang="ru-RU" b="1" dirty="0" smtClean="0">
                <a:solidFill>
                  <a:srgbClr val="FF0000"/>
                </a:solidFill>
              </a:rPr>
              <a:t>постепенный прием детей</a:t>
            </a:r>
            <a:r>
              <a:rPr lang="ru-RU" b="1" dirty="0" smtClean="0">
                <a:solidFill>
                  <a:srgbClr val="002060"/>
                </a:solidFill>
              </a:rPr>
              <a:t> – </a:t>
            </a:r>
            <a:r>
              <a:rPr lang="ru-RU" b="1" u="sng" dirty="0" smtClean="0">
                <a:solidFill>
                  <a:srgbClr val="002060"/>
                </a:solidFill>
              </a:rPr>
              <a:t>не более 4-5  новых  детей   в  неделю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/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 smtClean="0">
                <a:solidFill>
                  <a:srgbClr val="FFFF00"/>
                </a:solidFill>
              </a:rPr>
              <a:t>Прием </a:t>
            </a:r>
            <a:r>
              <a:rPr lang="ru-RU" b="1" dirty="0" smtClean="0">
                <a:solidFill>
                  <a:srgbClr val="FFFF00"/>
                </a:solidFill>
              </a:rPr>
              <a:t>в детский сад осуществляется </a:t>
            </a:r>
            <a:r>
              <a:rPr lang="ru-RU" b="1" dirty="0" smtClean="0">
                <a:solidFill>
                  <a:srgbClr val="FFFF00"/>
                </a:solidFill>
              </a:rPr>
              <a:t>по щадящей схеме: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913"/>
            <a:ext cx="9144000" cy="6553200"/>
          </a:xfrm>
        </p:spPr>
        <p:txBody>
          <a:bodyPr>
            <a:normAutofit lnSpcReduction="10000"/>
          </a:bodyPr>
          <a:lstStyle/>
          <a:p>
            <a:pPr marL="448056" indent="-384048" algn="ctr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Примерная схема приема детей: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rgbClr val="FFFF00"/>
                </a:solidFill>
              </a:rPr>
              <a:t>1,2 день -    от 1,5 до 3 часов.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Обычно  с 7.00 до 10 часов.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Дневная прогулка и обед дома.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   3-6 день –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ребенка забирают сразу после обеда до сна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</a:t>
            </a:r>
            <a:endParaRPr lang="ru-RU" b="1" dirty="0" smtClean="0"/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   </a:t>
            </a:r>
            <a:r>
              <a:rPr lang="ru-RU" b="1" dirty="0" smtClean="0">
                <a:solidFill>
                  <a:srgbClr val="FFFF00"/>
                </a:solidFill>
              </a:rPr>
              <a:t>Со вторника 2-й недели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пробуем уложить ребенка спать в детском саду. Домой его забирают  сразу  после  сна.                               Если не получается, ребенок еще не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готов,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этот процесс переносят </a:t>
            </a:r>
            <a:r>
              <a:rPr lang="ru-RU" b="1" dirty="0" smtClean="0">
                <a:solidFill>
                  <a:srgbClr val="FFFF00"/>
                </a:solidFill>
              </a:rPr>
              <a:t>на 3-ю неделю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913"/>
            <a:ext cx="9036496" cy="6669087"/>
          </a:xfrm>
        </p:spPr>
        <p:txBody>
          <a:bodyPr>
            <a:normAutofit fontScale="92500" lnSpcReduction="2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FF00"/>
                </a:solidFill>
              </a:rPr>
              <a:t>    </a:t>
            </a:r>
            <a:r>
              <a:rPr lang="ru-RU" b="1" dirty="0" smtClean="0">
                <a:solidFill>
                  <a:srgbClr val="FFFF00"/>
                </a:solidFill>
              </a:rPr>
              <a:t>С  3-й недели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b="1" dirty="0" smtClean="0">
                <a:solidFill>
                  <a:srgbClr val="FFFF00"/>
                </a:solidFill>
              </a:rPr>
              <a:t>со вторника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понедельник и пятница –дни особенно щадящего отношения к ребенку)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пробуем  оставить  ребенка  на  целый  день.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Ко всем детям осуществляем индивидуальный подход, наблюдаем готовность к переходу на следующий этап.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  Самый болезненный режимный момент для ребенка в период адаптации – укладывание на сон!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Поэтому, 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не следует  торопить и требовать от воспитателей  оставить ребенка  на дневной сон  в  группе  раньше  второй  недели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даже при  всем  видимом  благополучии, т.к. это может вызвать     </a:t>
            </a:r>
            <a:r>
              <a:rPr lang="ru-RU" b="1" dirty="0" smtClean="0">
                <a:solidFill>
                  <a:srgbClr val="C00000"/>
                </a:solidFill>
              </a:rPr>
              <a:t>сильный стресс у ребенка и сорвать хорошо начавшуюся адаптацию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250"/>
            <a:ext cx="4643438" cy="5978525"/>
          </a:xfrm>
        </p:spPr>
        <p:txBody>
          <a:bodyPr>
            <a:normAutofit fontScale="92500" lnSpcReduction="1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Адаптация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– это приспособление, привыкание к новой обстановке, к новым условиям жизни.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</a:t>
            </a:r>
            <a:r>
              <a:rPr lang="ru-RU" sz="5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каком бы возрасте ребенок 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пришел впервые в детский сад, для него это </a:t>
            </a:r>
            <a:r>
              <a:rPr lang="ru-RU" b="1" dirty="0" smtClean="0">
                <a:solidFill>
                  <a:srgbClr val="C00000"/>
                </a:solidFill>
              </a:rPr>
              <a:t>сильное стрессовое переживание!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338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908050"/>
            <a:ext cx="4500562" cy="53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260350"/>
            <a:ext cx="8821737" cy="6408738"/>
          </a:xfrm>
        </p:spPr>
        <p:txBody>
          <a:bodyPr>
            <a:normAutofit lnSpcReduction="10000"/>
          </a:bodyPr>
          <a:lstStyle/>
          <a:p>
            <a:pPr marL="448056" indent="-384048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Роль родителей в организации благополучной адаптации ребенка                       к детскому саду</a:t>
            </a:r>
          </a:p>
          <a:p>
            <a:pPr marL="448056" indent="-384048"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1.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Доброжелательность  и  готовность  к сотрудничеству  с воспитателями  и  специалистами  ДОУ.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FFFF0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2.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Помощь воспитателям  в  организации развивающей  и  игровой  среды в группе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(игрушки – лучшие помощники  в создании положительного эмоционального  настроя  малышей!)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Содержимое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60350"/>
            <a:ext cx="5400675" cy="6337300"/>
          </a:xfrm>
        </p:spPr>
      </p:pic>
      <p:pic>
        <p:nvPicPr>
          <p:cNvPr id="33794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260350"/>
            <a:ext cx="3240088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Рисунок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3789363"/>
            <a:ext cx="5003800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260350"/>
            <a:ext cx="8605838" cy="6454775"/>
          </a:xfrm>
        </p:spPr>
        <p:txBody>
          <a:bodyPr>
            <a:normAutofit fontScale="85000" lnSpcReduction="1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3.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Расскажите воспитателям об индивидуальных  особенностях  и привычках ребенка.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FFFF0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4.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Каждый день положительно настраивайте ребенка на детский сад. </a:t>
            </a:r>
            <a:r>
              <a:rPr lang="ru-RU" b="1" dirty="0" smtClean="0">
                <a:solidFill>
                  <a:srgbClr val="C00000"/>
                </a:solidFill>
              </a:rPr>
              <a:t>Избегайте тревожных  и критических высказываний  о педагогах и детском саде при ребенке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FF00"/>
                </a:solidFill>
              </a:rPr>
              <a:t>5.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Все спорные вопросы решайте с воспитателями доброжелательно, спокойно, в отсутствие детей и других родителей.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b="1" dirty="0" smtClean="0">
                <a:solidFill>
                  <a:srgbClr val="C00000"/>
                </a:solidFill>
              </a:rPr>
              <a:t>По любым вопросам вы можете обратиться к педагогу-психологу, старшему воспитателю и заведующему ДОУ.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Содержимое 2"/>
          <p:cNvSpPr>
            <a:spLocks noGrp="1"/>
          </p:cNvSpPr>
          <p:nvPr>
            <p:ph idx="1"/>
          </p:nvPr>
        </p:nvSpPr>
        <p:spPr>
          <a:xfrm>
            <a:off x="0" y="188913"/>
            <a:ext cx="9144000" cy="29527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FFFF00"/>
                </a:solidFill>
              </a:rPr>
              <a:t>6.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Находиться в группе вместе с ребенком вы можете в  самый первый день.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</a:t>
            </a:r>
            <a:r>
              <a:rPr lang="ru-RU" b="1" u="sng" dirty="0" smtClean="0">
                <a:solidFill>
                  <a:srgbClr val="FF0000"/>
                </a:solidFill>
              </a:rPr>
              <a:t>Не следует маме самой кормить ребенка, укладывать спать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ребенок должен понять, что эти процессы в садике организует воспитатель!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2708920"/>
            <a:ext cx="5940425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913"/>
            <a:ext cx="9144000" cy="6335712"/>
          </a:xfrm>
        </p:spPr>
        <p:txBody>
          <a:bodyPr>
            <a:normAutofit lnSpcReduction="1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6. </a:t>
            </a:r>
            <a:r>
              <a:rPr lang="ru-RU" b="1" dirty="0" smtClean="0">
                <a:solidFill>
                  <a:srgbClr val="C00000"/>
                </a:solidFill>
              </a:rPr>
              <a:t>Щадите нервную систему ребенка </a:t>
            </a:r>
            <a:r>
              <a:rPr lang="ru-RU" b="1" dirty="0" smtClean="0">
                <a:solidFill>
                  <a:srgbClr val="002060"/>
                </a:solidFill>
              </a:rPr>
              <a:t>в период адаптации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 ограничьте  воздействие  раздражителей (телевизор, гости, походы в цирк);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 создайте дома спокойную благоприятную  атмосферу;</a:t>
            </a:r>
          </a:p>
          <a:p>
            <a:pPr marL="448056" indent="-384048" fontAlgn="auto">
              <a:spcAft>
                <a:spcPts val="0"/>
              </a:spcAft>
              <a:buFontTx/>
              <a:buChar char="-"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 будьте  очень  внимательны  к самочувствию  ребенка, консультируйтесь  с  воспитателями, психологом  и  врачом  по  любым вопросам.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</a:rPr>
              <a:t>СПАСИБО  ЗА  ВНИМАНИЕ!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7890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3063" y="1785938"/>
            <a:ext cx="6000750" cy="4643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333375"/>
            <a:ext cx="8786813" cy="6121400"/>
          </a:xfrm>
        </p:spPr>
        <p:txBody>
          <a:bodyPr>
            <a:normAutofit fontScale="92500" lnSpcReduction="10000"/>
          </a:bodyPr>
          <a:lstStyle/>
          <a:p>
            <a:pPr marL="578358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Ломается  привычный  уклад  жизни,                в котором  ребенок  чувствовал  себя спокойно  и  уверенно.</a:t>
            </a:r>
          </a:p>
          <a:p>
            <a:pPr marL="578358" indent="-514350" fontAlgn="auto">
              <a:spcAft>
                <a:spcPts val="0"/>
              </a:spcAft>
              <a:buFont typeface="Wingdings 2"/>
              <a:buAutoNum type="arabicPeriod"/>
              <a:defRPr/>
            </a:pPr>
            <a:endParaRPr lang="ru-RU" dirty="0" smtClean="0"/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</a:rPr>
              <a:t>.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  <a:cs typeface="Times New Roman" pitchFamily="18" charset="0"/>
              </a:rPr>
              <a:t>Чрезвычайный  травмирующий  факт –     разлука  с  мамой  и  другими  близкими взрослыми,  которые  заботились  о ребенке  с  рождения.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B050"/>
                </a:solidFill>
                <a:cs typeface="Times New Roman" pitchFamily="18" charset="0"/>
              </a:rPr>
              <a:t>Ребенок  ощущает  тревогу, неуверенность,  незащищенность,                         к   которым   часто  примешивается чувство  покинутости   и   брошенности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712968" cy="717391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100" dirty="0" smtClean="0"/>
              <a:t>    </a:t>
            </a:r>
            <a:endParaRPr lang="ru-RU" sz="2100" dirty="0" smtClean="0">
              <a:latin typeface="Arial" charset="0"/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100" dirty="0" smtClean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rgbClr val="C00000"/>
                </a:solidFill>
              </a:rPr>
              <a:t>В  ПЕРИОД  2-3 лет  СИЛЬНО ПРОЯВЛЯЕТСЯ ПРИВЯЗАННОСТЬ  К  МАТЕРИ  И  БЛИЗКИМ ЛЮДЯМ!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120000"/>
              </a:lnSpc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Мальчики в большей степени привязаны к матери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</a:rPr>
              <a:t>и более ранимо реагируют на разлуку с ней, чем девочки.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С другой стороны, в этом возрасте дети впервые пытаются отделится от мамы, ощутить свою автономность, показать свою самостоятельность,    т.к. многие дети в этот период переживают </a:t>
            </a:r>
            <a:r>
              <a:rPr lang="ru-RU" sz="2800" b="1" dirty="0" smtClean="0">
                <a:solidFill>
                  <a:srgbClr val="C00000"/>
                </a:solidFill>
              </a:rPr>
              <a:t>возрастной кризис «Я САМ!»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500" b="1" dirty="0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500" b="1" dirty="0" smtClean="0"/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500" b="1" dirty="0" smtClean="0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>
          <a:xfrm>
            <a:off x="214313" y="-171400"/>
            <a:ext cx="8715375" cy="6886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   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Поэтому в целом, данный возраст благоприятен для поступления в детский сад, но при условии </a:t>
            </a:r>
            <a:r>
              <a:rPr lang="ru-RU" b="1" dirty="0" smtClean="0">
                <a:solidFill>
                  <a:srgbClr val="C00000"/>
                </a:solidFill>
              </a:rPr>
              <a:t>активного участия и помощи взрослых!</a:t>
            </a:r>
          </a:p>
        </p:txBody>
      </p:sp>
      <p:pic>
        <p:nvPicPr>
          <p:cNvPr id="22530" name="Picture 2" descr="http://kvels55.ru/uploads/company/-1260106777/2386/.tmb/800x800/906324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36912"/>
            <a:ext cx="3960440" cy="42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350"/>
            <a:ext cx="5724525" cy="6597650"/>
          </a:xfrm>
        </p:spPr>
        <p:txBody>
          <a:bodyPr>
            <a:normAutofit fontScale="92500" lnSpcReduction="1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В процессе адаптации выделяют 3 фазы: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          1</a:t>
            </a:r>
            <a:r>
              <a:rPr lang="ru-RU" b="1" dirty="0" smtClean="0">
                <a:solidFill>
                  <a:srgbClr val="C00000"/>
                </a:solidFill>
              </a:rPr>
              <a:t>. Острая фаза.                                                 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FF00"/>
                </a:solidFill>
              </a:rPr>
              <a:t>    </a:t>
            </a:r>
            <a:r>
              <a:rPr lang="ru-RU" b="1" dirty="0" smtClean="0">
                <a:solidFill>
                  <a:srgbClr val="002060"/>
                </a:solidFill>
              </a:rPr>
              <a:t>Длится примерно </a:t>
            </a:r>
            <a:r>
              <a:rPr lang="ru-RU" b="1" u="sng" dirty="0" smtClean="0">
                <a:solidFill>
                  <a:srgbClr val="002060"/>
                </a:solidFill>
              </a:rPr>
              <a:t>30 дней</a:t>
            </a:r>
            <a:r>
              <a:rPr lang="ru-RU" b="1" dirty="0" smtClean="0">
                <a:solidFill>
                  <a:srgbClr val="002060"/>
                </a:solidFill>
              </a:rPr>
              <a:t>.                                       В этот период происходят    разнообразные колебания в физическом состоянии ребенка и его психическом самочувствии,                   происходит снижение веса,     нарушение сна, снижение аппетита, наблюдается регресс                                    в речевом развитии, признаки стресса.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908720"/>
            <a:ext cx="3277028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975" y="188639"/>
            <a:ext cx="5181600" cy="6669361"/>
          </a:xfrm>
        </p:spPr>
        <p:txBody>
          <a:bodyPr>
            <a:normAutofit fontScale="85000" lnSpcReduction="1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    2. Подострая  фаза.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 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  Длится </a:t>
            </a:r>
            <a:r>
              <a:rPr lang="ru-RU" b="1" u="sng" dirty="0" smtClean="0">
                <a:solidFill>
                  <a:srgbClr val="002060"/>
                </a:solidFill>
              </a:rPr>
              <a:t>3-5 месяцев</a:t>
            </a:r>
            <a:r>
              <a:rPr lang="ru-RU" b="1" dirty="0" smtClean="0">
                <a:solidFill>
                  <a:srgbClr val="002060"/>
                </a:solidFill>
              </a:rPr>
              <a:t>. Поведение ребенка становится адекватным, более уравновешенным, сдвиги уменьшаются            и могут наблюдаться лишь отдельные показатели,                     н-р, ребенок может плакать утром при разлуке с мамой;                   темп психофизического развития ребенка замедленный  по сравнению  со  средней возрастной  нормой.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1658" t="7692" r="3511"/>
          <a:stretch>
            <a:fillRect/>
          </a:stretch>
        </p:blipFill>
        <p:spPr bwMode="auto">
          <a:xfrm>
            <a:off x="5072066" y="714356"/>
            <a:ext cx="3929090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88913"/>
            <a:ext cx="8569325" cy="2592387"/>
          </a:xfrm>
        </p:spPr>
        <p:txBody>
          <a:bodyPr>
            <a:normAutofit fontScale="92500" lnSpcReduction="10000"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3. Фаза компенсации.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    </a:t>
            </a:r>
            <a:r>
              <a:rPr lang="ru-RU" b="1" dirty="0" smtClean="0">
                <a:solidFill>
                  <a:srgbClr val="002060"/>
                </a:solidFill>
              </a:rPr>
              <a:t>Длится еще 3 месяца, </a:t>
            </a:r>
            <a:r>
              <a:rPr lang="ru-RU" b="1" dirty="0" smtClean="0">
                <a:solidFill>
                  <a:srgbClr val="002060"/>
                </a:solidFill>
              </a:rPr>
              <a:t>примерно до </a:t>
            </a:r>
            <a:r>
              <a:rPr lang="ru-RU" b="1" dirty="0" smtClean="0">
                <a:solidFill>
                  <a:srgbClr val="002060"/>
                </a:solidFill>
              </a:rPr>
              <a:t>конца учебного года. Темп развития </a:t>
            </a:r>
            <a:r>
              <a:rPr lang="ru-RU" b="1" dirty="0" smtClean="0">
                <a:solidFill>
                  <a:srgbClr val="002060"/>
                </a:solidFill>
              </a:rPr>
              <a:t>убыстряется, и </a:t>
            </a:r>
            <a:r>
              <a:rPr lang="ru-RU" b="1" dirty="0" smtClean="0">
                <a:solidFill>
                  <a:srgbClr val="002060"/>
                </a:solidFill>
              </a:rPr>
              <a:t>дети </a:t>
            </a:r>
            <a:r>
              <a:rPr lang="ru-RU" b="1" dirty="0" smtClean="0">
                <a:solidFill>
                  <a:srgbClr val="002060"/>
                </a:solidFill>
              </a:rPr>
              <a:t>к </a:t>
            </a:r>
            <a:r>
              <a:rPr lang="ru-RU" b="1" dirty="0" smtClean="0">
                <a:solidFill>
                  <a:srgbClr val="002060"/>
                </a:solidFill>
              </a:rPr>
              <a:t>концу учебного года преодолевают задержку в развитии, происходящую в предыдущей фазе.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08920"/>
            <a:ext cx="5940425" cy="3879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1"/>
          </p:nvPr>
        </p:nvSpPr>
        <p:spPr>
          <a:xfrm>
            <a:off x="285750" y="260350"/>
            <a:ext cx="8572500" cy="659765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b="1" u="sng" dirty="0" smtClean="0">
                <a:solidFill>
                  <a:srgbClr val="002060"/>
                </a:solidFill>
              </a:rPr>
              <a:t>3 степени тяжести                                             прохождения  </a:t>
            </a:r>
            <a:r>
              <a:rPr lang="ru-RU" b="1" u="sng" dirty="0" smtClean="0">
                <a:solidFill>
                  <a:srgbClr val="FF0000"/>
                </a:solidFill>
              </a:rPr>
              <a:t>острой фазы: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Легкая степень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– поведение ребенка нормализуется в течение 10-15 дней: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  Ребенок адекватно ведет себя  в группе, играет, общается со взрослыми и сверстниками;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 с аппетитом ест;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 спит весь «тихий час»;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 начинает прибавлять в весе;</a:t>
            </a:r>
          </a:p>
          <a:p>
            <a:pPr>
              <a:buFont typeface="Wingdings 2" pitchFamily="18" charset="2"/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 практически </a:t>
            </a:r>
            <a:r>
              <a:rPr lang="ru-RU" b="1" u="sng" dirty="0" smtClean="0">
                <a:solidFill>
                  <a:srgbClr val="002060"/>
                </a:solidFill>
              </a:rPr>
              <a:t>не болеет </a:t>
            </a:r>
            <a:r>
              <a:rPr lang="ru-RU" b="1" dirty="0" smtClean="0">
                <a:solidFill>
                  <a:srgbClr val="002060"/>
                </a:solidFill>
              </a:rPr>
              <a:t>в течение первого месяца.</a:t>
            </a:r>
          </a:p>
          <a:p>
            <a:pPr>
              <a:buFont typeface="Wingdings 2" pitchFamily="18" charset="2"/>
              <a:buNone/>
            </a:pPr>
            <a:endParaRPr lang="ru-RU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378</TotalTime>
  <Words>1226</Words>
  <Application>Microsoft Office PowerPoint</Application>
  <PresentationFormat>Экран (4:3)</PresentationFormat>
  <Paragraphs>115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Яркая</vt:lpstr>
      <vt:lpstr>    Адаптация ребенка  к условиям  дошкольного учреждения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Адаптация ребенка  к условиям  дошкольного учреждения </dc:title>
  <dc:creator>Гульнара</dc:creator>
  <cp:lastModifiedBy>Gulnara</cp:lastModifiedBy>
  <cp:revision>90</cp:revision>
  <dcterms:created xsi:type="dcterms:W3CDTF">2012-05-10T14:40:40Z</dcterms:created>
  <dcterms:modified xsi:type="dcterms:W3CDTF">2020-06-10T17:47:59Z</dcterms:modified>
</cp:coreProperties>
</file>